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autoCompressPictures="0" embedTrueTypeFonts="1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None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00.png>
</file>

<file path=ppt/media/image01.png>
</file>

<file path=ppt/media/image02.png>
</file>

<file path=ppt/media/image03.png>
</file>

<file path=ppt/media/image04.png>
</file>

<file path=ppt/media/image05.png>
</file>

<file path=ppt/media/image06.png>
</file>

<file path=ppt/media/image07.png>
</file>

<file path=ppt/media/image08.png>
</file>

<file path=ppt/media/image09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0.png>
</file>

<file path=ppt/media/image21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med" w="med" type="none"/>
            <a:tailEnd len="med" w="med" type="none"/>
          </a:ln>
        </p:spPr>
      </p:sp>
      <p:sp>
        <p:nvSpPr>
          <p:cNvPr id="4" name="Shape 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Shape 82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Shape 8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Shape 143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Shape 15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Shape 15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Shape 16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Shape 17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Shape 17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Shape 1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9" name="Shape 1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Shape 20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Shape 20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Shape 209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Shape 210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215" name="Shape 2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6" name="Shape 216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7" name="Shape 217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Shape 9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Shape 9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Shape 10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Shape 10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Shape 113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4" name="Shape 114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Shape 121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Shape 128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Shape 135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Shape 136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">
  <p:cSld name="Title slid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11" name="Shape 1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2" name="Shape 1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3" name="Shape 1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4" name="Shape 1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15" name="Shape 1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Shape 16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Shape 17"/>
          <p:cNvSpPr txBox="1"/>
          <p:nvPr>
            <p:ph idx="1" type="subTitle"/>
          </p:nvPr>
        </p:nvSpPr>
        <p:spPr>
          <a:xfrm>
            <a:off x="598088" y="2715912"/>
            <a:ext cx="8222100" cy="432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Shape 1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Big 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Shape 7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71" name="Shape 7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2" name="Shape 7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3" name="Shape 7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4" name="Shape 7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75" name="Shape 7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Shape 76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buSzPct val="100000"/>
              <a:defRPr sz="120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7" name="Shape 77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Shape 7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Shape 8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secHead">
  <p:cSld name="Section 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Shape 20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21" name="Shape 21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2" name="Shape 22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3" name="Shape 23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4" name="Shape 24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25" name="Shape 25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Shape 26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Shape 2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x">
  <p:cSld name="Title and 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Shape 29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Shape 30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flipH="1">
              <a:off x="6181162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2" name="Shape 32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3" name="Shape 33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34" name="Shape 3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Shape 3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6" name="Shape 36"/>
          <p:cNvSpPr txBox="1"/>
          <p:nvPr>
            <p:ph idx="1" type="body"/>
          </p:nvPr>
        </p:nvSpPr>
        <p:spPr>
          <a:xfrm>
            <a:off x="311700" y="2139575"/>
            <a:ext cx="8520600" cy="1101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spcAft>
                <a:spcPts val="0"/>
              </a:spcAft>
              <a:defRPr i="1" sz="2400">
                <a:solidFill>
                  <a:schemeClr val="dk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37" name="Shape 3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woColTx">
  <p:cSld name="Title and two 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0" name="Shape 40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1" name="Shape 41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4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2" name="Shape 4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type="titleOnly">
  <p:cSld name="Title 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/>
        </p:txBody>
      </p:sp>
      <p:sp>
        <p:nvSpPr>
          <p:cNvPr id="45" name="Shape 4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One column 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Shape 4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>
              <a:spcBef>
                <a:spcPts val="0"/>
              </a:spcBef>
              <a:buSzPct val="100000"/>
              <a:defRPr sz="2400"/>
            </a:lvl1pPr>
            <a:lvl2pPr lvl="1">
              <a:spcBef>
                <a:spcPts val="0"/>
              </a:spcBef>
              <a:buSzPct val="100000"/>
              <a:defRPr sz="2400"/>
            </a:lvl2pPr>
            <a:lvl3pPr lvl="2">
              <a:spcBef>
                <a:spcPts val="0"/>
              </a:spcBef>
              <a:buSzPct val="100000"/>
              <a:defRPr sz="2400"/>
            </a:lvl3pPr>
            <a:lvl4pPr lvl="3">
              <a:spcBef>
                <a:spcPts val="0"/>
              </a:spcBef>
              <a:buSzPct val="100000"/>
              <a:defRPr sz="2400"/>
            </a:lvl4pPr>
            <a:lvl5pPr lvl="4">
              <a:spcBef>
                <a:spcPts val="0"/>
              </a:spcBef>
              <a:buSzPct val="100000"/>
              <a:defRPr sz="2400"/>
            </a:lvl5pPr>
            <a:lvl6pPr lvl="5">
              <a:spcBef>
                <a:spcPts val="0"/>
              </a:spcBef>
              <a:buSzPct val="100000"/>
              <a:defRPr sz="2400"/>
            </a:lvl6pPr>
            <a:lvl7pPr lvl="6">
              <a:spcBef>
                <a:spcPts val="0"/>
              </a:spcBef>
              <a:buSzPct val="100000"/>
              <a:defRPr sz="2400"/>
            </a:lvl7pPr>
            <a:lvl8pPr lvl="7">
              <a:spcBef>
                <a:spcPts val="0"/>
              </a:spcBef>
              <a:buSzPct val="100000"/>
              <a:defRPr sz="2400"/>
            </a:lvl8pPr>
            <a:lvl9pPr lvl="8">
              <a:spcBef>
                <a:spcPts val="0"/>
              </a:spcBef>
              <a:buSzPct val="100000"/>
              <a:defRPr sz="2400"/>
            </a:lvl9pPr>
          </a:lstStyle>
          <a:p/>
        </p:txBody>
      </p:sp>
      <p:sp>
        <p:nvSpPr>
          <p:cNvPr id="48" name="Shape 48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SzPct val="100000"/>
              <a:defRPr sz="1200"/>
            </a:lvl1pPr>
            <a:lvl2pPr lvl="1">
              <a:spcBef>
                <a:spcPts val="0"/>
              </a:spcBef>
              <a:buSzPct val="100000"/>
              <a:defRPr sz="1200"/>
            </a:lvl2pPr>
            <a:lvl3pPr lvl="2">
              <a:spcBef>
                <a:spcPts val="0"/>
              </a:spcBef>
              <a:buSzPct val="100000"/>
              <a:defRPr sz="1200"/>
            </a:lvl3pPr>
            <a:lvl4pPr lvl="3">
              <a:spcBef>
                <a:spcPts val="0"/>
              </a:spcBef>
              <a:buSzPct val="100000"/>
              <a:defRPr sz="1200"/>
            </a:lvl4pPr>
            <a:lvl5pPr lvl="4">
              <a:spcBef>
                <a:spcPts val="0"/>
              </a:spcBef>
              <a:buSzPct val="100000"/>
              <a:defRPr sz="1200"/>
            </a:lvl5pPr>
            <a:lvl6pPr lvl="5">
              <a:spcBef>
                <a:spcPts val="0"/>
              </a:spcBef>
              <a:buSzPct val="100000"/>
              <a:defRPr sz="1200"/>
            </a:lvl6pPr>
            <a:lvl7pPr lvl="6">
              <a:spcBef>
                <a:spcPts val="0"/>
              </a:spcBef>
              <a:buSzPct val="100000"/>
              <a:defRPr sz="1200"/>
            </a:lvl7pPr>
            <a:lvl8pPr lvl="7">
              <a:spcBef>
                <a:spcPts val="0"/>
              </a:spcBef>
              <a:buSzPct val="100000"/>
              <a:defRPr sz="1200"/>
            </a:lvl8pPr>
            <a:lvl9pPr lvl="8">
              <a:spcBef>
                <a:spcPts val="0"/>
              </a:spcBef>
              <a:buSzPct val="100000"/>
              <a:defRPr sz="1200"/>
            </a:lvl9pPr>
          </a:lstStyle>
          <a:p/>
        </p:txBody>
      </p:sp>
      <p:sp>
        <p:nvSpPr>
          <p:cNvPr id="49" name="Shape 4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Main 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Shape 51"/>
          <p:cNvGrpSpPr/>
          <p:nvPr/>
        </p:nvGrpSpPr>
        <p:grpSpPr>
          <a:xfrm>
            <a:off x="6098378" y="4"/>
            <a:ext cx="3045625" cy="2030570"/>
            <a:chOff x="6098378" y="4"/>
            <a:chExt cx="3045625" cy="2030570"/>
          </a:xfrm>
        </p:grpSpPr>
        <p:sp>
          <p:nvSpPr>
            <p:cNvPr id="52" name="Shape 52"/>
            <p:cNvSpPr/>
            <p:nvPr/>
          </p:nvSpPr>
          <p:spPr>
            <a:xfrm>
              <a:off x="8128803" y="15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3" name="Shape 53"/>
            <p:cNvSpPr/>
            <p:nvPr/>
          </p:nvSpPr>
          <p:spPr>
            <a:xfrm flipH="1">
              <a:off x="7113463" y="4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4" name="Shape 54"/>
            <p:cNvSpPr/>
            <p:nvPr/>
          </p:nvSpPr>
          <p:spPr>
            <a:xfrm flipH="1" rot="10800000">
              <a:off x="7113588" y="106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5" name="Shape 55"/>
            <p:cNvSpPr/>
            <p:nvPr/>
          </p:nvSpPr>
          <p:spPr>
            <a:xfrm rot="10800000">
              <a:off x="6098378" y="96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  <p:sp>
          <p:nvSpPr>
            <p:cNvPr id="56" name="Shape 56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rIns="91425" tIns="91425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Shape 57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buSzPct val="100000"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Shape 5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Section title and 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cxnSp>
        <p:nvCxnSpPr>
          <p:cNvPr id="61" name="Shape 61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62" name="Shape 62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rIns="91425" tIns="91425"/>
          <a:lstStyle>
            <a:lvl1pPr lvl="0" algn="ctr">
              <a:spcBef>
                <a:spcPts val="0"/>
              </a:spcBef>
              <a:buSzPct val="100000"/>
              <a:defRPr sz="4200"/>
            </a:lvl1pPr>
            <a:lvl2pPr lvl="1" algn="ctr">
              <a:spcBef>
                <a:spcPts val="0"/>
              </a:spcBef>
              <a:buSzPct val="100000"/>
              <a:defRPr sz="4200"/>
            </a:lvl2pPr>
            <a:lvl3pPr lvl="2" algn="ctr">
              <a:spcBef>
                <a:spcPts val="0"/>
              </a:spcBef>
              <a:buSzPct val="100000"/>
              <a:defRPr sz="4200"/>
            </a:lvl3pPr>
            <a:lvl4pPr lvl="3" algn="ctr">
              <a:spcBef>
                <a:spcPts val="0"/>
              </a:spcBef>
              <a:buSzPct val="100000"/>
              <a:defRPr sz="4200"/>
            </a:lvl4pPr>
            <a:lvl5pPr lvl="4" algn="ctr">
              <a:spcBef>
                <a:spcPts val="0"/>
              </a:spcBef>
              <a:buSzPct val="100000"/>
              <a:defRPr sz="4200"/>
            </a:lvl5pPr>
            <a:lvl6pPr lvl="5" algn="ctr">
              <a:spcBef>
                <a:spcPts val="0"/>
              </a:spcBef>
              <a:buSzPct val="100000"/>
              <a:defRPr sz="4200"/>
            </a:lvl6pPr>
            <a:lvl7pPr lvl="6" algn="ctr">
              <a:spcBef>
                <a:spcPts val="0"/>
              </a:spcBef>
              <a:buSzPct val="100000"/>
              <a:defRPr sz="4200"/>
            </a:lvl7pPr>
            <a:lvl8pPr lvl="7" algn="ctr">
              <a:spcBef>
                <a:spcPts val="0"/>
              </a:spcBef>
              <a:buSzPct val="100000"/>
              <a:defRPr sz="4200"/>
            </a:lvl8pPr>
            <a:lvl9pPr lvl="8" algn="ctr">
              <a:spcBef>
                <a:spcPts val="0"/>
              </a:spcBef>
              <a:buSzPct val="100000"/>
              <a:defRPr sz="4200"/>
            </a:lvl9pPr>
          </a:lstStyle>
          <a:p/>
        </p:txBody>
      </p:sp>
      <p:sp>
        <p:nvSpPr>
          <p:cNvPr id="63" name="Shape 63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rIns="91425" tIns="91425"/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/>
        </p:txBody>
      </p:sp>
      <p:sp>
        <p:nvSpPr>
          <p:cNvPr id="64" name="Shape 64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buClr>
                <a:schemeClr val="lt1"/>
              </a:buClr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Shape 6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/>
              <a:t>‹#›</a:t>
            </a:fld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 name="Caption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Shape 67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rIns="91425" tIns="91425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/>
        </p:txBody>
      </p:sp>
      <p:sp>
        <p:nvSpPr>
          <p:cNvPr id="68" name="Shape 6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ru">
                <a:solidFill>
                  <a:schemeClr val="dk2"/>
                </a:solidFill>
              </a:rPr>
              <a:t>‹#›</a:t>
            </a:fld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buClr>
                <a:schemeClr val="dk1"/>
              </a:buClr>
              <a:buSzPct val="100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Shape 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/>
          <a:lstStyle>
            <a:lvl1pPr lv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SzPct val="100000"/>
              <a:buFont typeface="Roboto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Clr>
                <a:schemeClr val="dk2"/>
              </a:buClr>
              <a:buFont typeface="Roboto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Shape 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rIns="91425" tIns="91425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ru"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‹#›</a:t>
            </a:fld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None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4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png"/><Relationship Id="rId4" Type="http://schemas.openxmlformats.org/officeDocument/2006/relationships/hyperlink" Target="https://www.youtube.com/watch?v=k_UOuSklNL4" TargetMode="Externa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08.png"/><Relationship Id="rId4" Type="http://schemas.openxmlformats.org/officeDocument/2006/relationships/hyperlink" Target="https://youtu.be/kffacxfA7G4?t=57" TargetMode="Externa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hyperlink" Target="https://youtu.be/ygRNoieAnzI?t=300" TargetMode="External"/><Relationship Id="rId4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Relationship Id="rId4" Type="http://schemas.openxmlformats.org/officeDocument/2006/relationships/image" Target="../media/image19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hyperlink" Target="https://youtu.be/UEffj-itNNM?t=762" TargetMode="External"/><Relationship Id="rId4" Type="http://schemas.openxmlformats.org/officeDocument/2006/relationships/image" Target="../media/image2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1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05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00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0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s://www.youtube.com/watch?v=6P8O5JXlAJg" TargetMode="External"/><Relationship Id="rId4" Type="http://schemas.openxmlformats.org/officeDocument/2006/relationships/image" Target="../media/image0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02.png"/><Relationship Id="rId4" Type="http://schemas.openxmlformats.org/officeDocument/2006/relationships/image" Target="../media/image06.png"/><Relationship Id="rId5" Type="http://schemas.openxmlformats.org/officeDocument/2006/relationships/hyperlink" Target="https://www.youtube.com/watch?v=FVS-Eu_YxRA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09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04.png"/><Relationship Id="rId4" Type="http://schemas.openxmlformats.org/officeDocument/2006/relationships/image" Target="../media/image07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0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Shape 85"/>
          <p:cNvSpPr txBox="1"/>
          <p:nvPr>
            <p:ph type="ctrTitle"/>
          </p:nvPr>
        </p:nvSpPr>
        <p:spPr>
          <a:xfrm>
            <a:off x="598100" y="2080022"/>
            <a:ext cx="8222100" cy="838800"/>
          </a:xfrm>
          <a:prstGeom prst="rect">
            <a:avLst/>
          </a:prstGeom>
        </p:spPr>
        <p:txBody>
          <a:bodyPr anchorCtr="0" anchor="b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4800">
                <a:solidFill>
                  <a:schemeClr val="accent5"/>
                </a:solidFill>
              </a:rPr>
              <a:t>Neil Harbisson</a:t>
            </a:r>
            <a:r>
              <a:rPr lang="ru" sz="4800"/>
              <a:t> - </a:t>
            </a:r>
            <a:br>
              <a:rPr lang="ru" sz="4800"/>
            </a:br>
            <a:r>
              <a:rPr lang="ru" sz="4800"/>
              <a:t>pirmas kiborgas pasaulyje</a:t>
            </a:r>
            <a:r>
              <a:rPr lang="ru"/>
              <a:t>  </a:t>
            </a:r>
          </a:p>
        </p:txBody>
      </p:sp>
      <p:sp>
        <p:nvSpPr>
          <p:cNvPr id="86" name="Shape 86"/>
          <p:cNvSpPr txBox="1"/>
          <p:nvPr>
            <p:ph idx="1" type="subTitle"/>
          </p:nvPr>
        </p:nvSpPr>
        <p:spPr>
          <a:xfrm>
            <a:off x="598088" y="2868312"/>
            <a:ext cx="8222100" cy="432899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>
                <a:latin typeface="Arial"/>
                <a:ea typeface="Arial"/>
                <a:cs typeface="Arial"/>
                <a:sym typeface="Arial"/>
              </a:rPr>
              <a:t>Muzika ir matematika, 2016 </a:t>
            </a:r>
            <a:br>
              <a:rPr lang="ru">
                <a:latin typeface="Arial"/>
                <a:ea typeface="Arial"/>
                <a:cs typeface="Arial"/>
                <a:sym typeface="Arial"/>
              </a:rPr>
            </a:br>
            <a:r>
              <a:rPr lang="ru">
                <a:latin typeface="Arial"/>
                <a:ea typeface="Arial"/>
                <a:cs typeface="Arial"/>
                <a:sym typeface="Arial"/>
              </a:rPr>
              <a:t>Marija Trapkeivič</a:t>
            </a:r>
          </a:p>
        </p:txBody>
      </p:sp>
    </p:spTree>
  </p:cSld>
  <p:clrMapOvr>
    <a:masterClrMapping/>
  </p:clrMapOvr>
  <p:transition spd="slow">
    <p:fade/>
  </p:transition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Shape 145"/>
          <p:cNvSpPr txBox="1"/>
          <p:nvPr>
            <p:ph type="title"/>
          </p:nvPr>
        </p:nvSpPr>
        <p:spPr>
          <a:xfrm>
            <a:off x="311700" y="29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6000"/>
              <a:t>  Tyla						F			  			G</a:t>
            </a:r>
          </a:p>
        </p:txBody>
      </p:sp>
      <p:pic>
        <p:nvPicPr>
          <p:cNvPr id="146" name="Shape 146"/>
          <p:cNvPicPr preferRelativeResize="0"/>
          <p:nvPr/>
        </p:nvPicPr>
        <p:blipFill rotWithShape="1">
          <a:blip r:embed="rId3">
            <a:alphaModFix/>
          </a:blip>
          <a:srcRect b="9730" l="-1300" r="1300" t="0"/>
          <a:stretch/>
        </p:blipFill>
        <p:spPr>
          <a:xfrm>
            <a:off x="6095100" y="1792448"/>
            <a:ext cx="2917975" cy="1975601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Shape 1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33775" y="1389350"/>
            <a:ext cx="2173875" cy="242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Shape 1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40924" y="1228187"/>
            <a:ext cx="2066050" cy="28289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54" name="Shape 154"/>
          <p:cNvSpPr txBox="1"/>
          <p:nvPr>
            <p:ph idx="1" type="body"/>
          </p:nvPr>
        </p:nvSpPr>
        <p:spPr>
          <a:xfrm>
            <a:off x="311700" y="2139575"/>
            <a:ext cx="8520600" cy="11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55" name="Shape 155"/>
          <p:cNvPicPr preferRelativeResize="0"/>
          <p:nvPr/>
        </p:nvPicPr>
        <p:blipFill rotWithShape="1">
          <a:blip r:embed="rId3">
            <a:alphaModFix/>
          </a:blip>
          <a:srcRect b="5322" l="1820" r="3839" t="7713"/>
          <a:stretch/>
        </p:blipFill>
        <p:spPr>
          <a:xfrm>
            <a:off x="935525" y="410000"/>
            <a:ext cx="6639200" cy="3426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Shape 160"/>
          <p:cNvPicPr preferRelativeResize="0"/>
          <p:nvPr/>
        </p:nvPicPr>
        <p:blipFill rotWithShape="1">
          <a:blip r:embed="rId3">
            <a:alphaModFix/>
          </a:blip>
          <a:srcRect b="4780" l="0" r="0" t="0"/>
          <a:stretch/>
        </p:blipFill>
        <p:spPr>
          <a:xfrm>
            <a:off x="535650" y="187225"/>
            <a:ext cx="5733876" cy="3808274"/>
          </a:xfrm>
          <a:prstGeom prst="rect">
            <a:avLst/>
          </a:prstGeom>
          <a:noFill/>
          <a:ln>
            <a:noFill/>
          </a:ln>
        </p:spPr>
      </p:pic>
      <p:sp>
        <p:nvSpPr>
          <p:cNvPr id="161" name="Shape 161"/>
          <p:cNvSpPr txBox="1"/>
          <p:nvPr/>
        </p:nvSpPr>
        <p:spPr>
          <a:xfrm>
            <a:off x="709050" y="4344400"/>
            <a:ext cx="3162600" cy="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Beethoven - Fur Elisa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</p:spTree>
  </p:cSld>
  <p:clrMapOvr>
    <a:masterClrMapping/>
  </p:clrMapOvr>
  <p:transition spd="slow">
    <p:fade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67" name="Shape 167"/>
          <p:cNvSpPr txBox="1"/>
          <p:nvPr>
            <p:ph idx="1" type="body"/>
          </p:nvPr>
        </p:nvSpPr>
        <p:spPr>
          <a:xfrm>
            <a:off x="311700" y="2139575"/>
            <a:ext cx="8520600" cy="11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68" name="Shape 16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0350" y="248975"/>
            <a:ext cx="5869699" cy="3725674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Shape 169"/>
          <p:cNvSpPr txBox="1"/>
          <p:nvPr/>
        </p:nvSpPr>
        <p:spPr>
          <a:xfrm>
            <a:off x="641525" y="4198075"/>
            <a:ext cx="1902000" cy="382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4"/>
              </a:rPr>
              <a:t>KOKIA DAINA?</a:t>
            </a:r>
          </a:p>
        </p:txBody>
      </p:sp>
    </p:spTree>
  </p:cSld>
  <p:clrMapOvr>
    <a:masterClrMapping/>
  </p:clrMapOvr>
  <p:transition spd="slow">
    <p:fade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Shape 174"/>
          <p:cNvSpPr txBox="1"/>
          <p:nvPr>
            <p:ph type="title"/>
          </p:nvPr>
        </p:nvSpPr>
        <p:spPr>
          <a:xfrm>
            <a:off x="3838200" y="0"/>
            <a:ext cx="1467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u="sng">
                <a:solidFill>
                  <a:schemeClr val="hlink"/>
                </a:solidFill>
                <a:hlinkClick r:id="rId3"/>
              </a:rPr>
              <a:t>VEIDAI</a:t>
            </a:r>
          </a:p>
        </p:txBody>
      </p:sp>
      <p:sp>
        <p:nvSpPr>
          <p:cNvPr id="175" name="Shape 175"/>
          <p:cNvSpPr txBox="1"/>
          <p:nvPr>
            <p:ph idx="1" type="body"/>
          </p:nvPr>
        </p:nvSpPr>
        <p:spPr>
          <a:xfrm>
            <a:off x="311700" y="2139575"/>
            <a:ext cx="8520600" cy="11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76" name="Shape 17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23199" y="759825"/>
            <a:ext cx="7414399" cy="3928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/>
          <p:nvPr>
            <p:ph type="title"/>
          </p:nvPr>
        </p:nvSpPr>
        <p:spPr>
          <a:xfrm>
            <a:off x="306875" y="181650"/>
            <a:ext cx="6786600" cy="941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4800"/>
              <a:t>baltas -  juodas</a:t>
            </a:r>
          </a:p>
        </p:txBody>
      </p:sp>
      <p:grpSp>
        <p:nvGrpSpPr>
          <p:cNvPr id="182" name="Shape 182"/>
          <p:cNvGrpSpPr/>
          <p:nvPr/>
        </p:nvGrpSpPr>
        <p:grpSpPr>
          <a:xfrm>
            <a:off x="444825" y="119400"/>
            <a:ext cx="4376975" cy="1065600"/>
            <a:chOff x="1037125" y="1541525"/>
            <a:chExt cx="4376975" cy="1065600"/>
          </a:xfrm>
        </p:grpSpPr>
        <p:cxnSp>
          <p:nvCxnSpPr>
            <p:cNvPr id="183" name="Shape 183"/>
            <p:cNvCxnSpPr/>
            <p:nvPr/>
          </p:nvCxnSpPr>
          <p:spPr>
            <a:xfrm>
              <a:off x="1141800" y="1598525"/>
              <a:ext cx="4272300" cy="1008600"/>
            </a:xfrm>
            <a:prstGeom prst="straightConnector1">
              <a:avLst/>
            </a:prstGeom>
            <a:noFill/>
            <a:ln cap="flat" cmpd="sng" w="114300">
              <a:solidFill>
                <a:srgbClr val="980000"/>
              </a:solidFill>
              <a:prstDash val="solid"/>
              <a:round/>
              <a:headEnd len="lg" w="lg" type="none"/>
              <a:tailEnd len="lg" w="lg" type="none"/>
            </a:ln>
          </p:spPr>
        </p:cxnSp>
        <p:cxnSp>
          <p:nvCxnSpPr>
            <p:cNvPr id="184" name="Shape 184"/>
            <p:cNvCxnSpPr/>
            <p:nvPr/>
          </p:nvCxnSpPr>
          <p:spPr>
            <a:xfrm flipH="1" rot="10800000">
              <a:off x="1037125" y="1541525"/>
              <a:ext cx="4139100" cy="1065600"/>
            </a:xfrm>
            <a:prstGeom prst="straightConnector1">
              <a:avLst/>
            </a:prstGeom>
            <a:noFill/>
            <a:ln cap="flat" cmpd="sng" w="114300">
              <a:solidFill>
                <a:srgbClr val="980000"/>
              </a:solidFill>
              <a:prstDash val="solid"/>
              <a:round/>
              <a:headEnd len="lg" w="lg" type="none"/>
              <a:tailEnd len="lg" w="lg" type="none"/>
            </a:ln>
          </p:spPr>
        </p:cxnSp>
      </p:grpSp>
      <p:pic>
        <p:nvPicPr>
          <p:cNvPr id="185" name="Shape 185"/>
          <p:cNvPicPr preferRelativeResize="0"/>
          <p:nvPr/>
        </p:nvPicPr>
        <p:blipFill rotWithShape="1">
          <a:blip r:embed="rId3">
            <a:alphaModFix/>
          </a:blip>
          <a:srcRect b="0" l="0" r="0" t="15110"/>
          <a:stretch/>
        </p:blipFill>
        <p:spPr>
          <a:xfrm>
            <a:off x="546275" y="1676050"/>
            <a:ext cx="4112674" cy="2618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86" name="Shape 186"/>
          <p:cNvPicPr preferRelativeResize="0"/>
          <p:nvPr/>
        </p:nvPicPr>
        <p:blipFill rotWithShape="1">
          <a:blip r:embed="rId4">
            <a:alphaModFix/>
          </a:blip>
          <a:srcRect b="882" l="0" r="0" t="0"/>
          <a:stretch/>
        </p:blipFill>
        <p:spPr>
          <a:xfrm>
            <a:off x="5157175" y="345550"/>
            <a:ext cx="3986825" cy="4564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Shape 191"/>
          <p:cNvSpPr txBox="1"/>
          <p:nvPr>
            <p:ph type="title"/>
          </p:nvPr>
        </p:nvSpPr>
        <p:spPr>
          <a:xfrm>
            <a:off x="311700" y="2576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lnSpc>
                <a:spcPct val="115000"/>
              </a:lnSpc>
              <a:spcBef>
                <a:spcPts val="0"/>
              </a:spcBef>
              <a:buNone/>
            </a:pPr>
            <a:r>
              <a:rPr b="1" lang="ru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Cyborgism </a:t>
            </a:r>
            <a:r>
              <a:rPr lang="ru" sz="2400">
                <a:latin typeface="Arial"/>
                <a:ea typeface="Arial"/>
                <a:cs typeface="Arial"/>
                <a:sym typeface="Arial"/>
              </a:rPr>
              <a:t>- art movement, where artist express theirselves through new sences which did not exist before. </a:t>
            </a:r>
          </a:p>
        </p:txBody>
      </p:sp>
      <p:sp>
        <p:nvSpPr>
          <p:cNvPr id="192" name="Shape 192"/>
          <p:cNvSpPr txBox="1"/>
          <p:nvPr>
            <p:ph idx="1" type="body"/>
          </p:nvPr>
        </p:nvSpPr>
        <p:spPr>
          <a:xfrm>
            <a:off x="5575850" y="1512900"/>
            <a:ext cx="3370800" cy="2275500"/>
          </a:xfrm>
          <a:prstGeom prst="rect">
            <a:avLst/>
          </a:prstGeom>
          <a:solidFill>
            <a:srgbClr val="A5C9FF">
              <a:alpha val="53460"/>
            </a:srgbClr>
          </a:solidFill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Neil: “When i started to feel no difference between brain and software - then i started to feel cyborg”.</a:t>
            </a:r>
          </a:p>
        </p:txBody>
      </p:sp>
      <p:pic>
        <p:nvPicPr>
          <p:cNvPr id="193" name="Shape 19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1500" y="1379675"/>
            <a:ext cx="4924199" cy="3282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Shape 19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sp>
        <p:nvSpPr>
          <p:cNvPr id="199" name="Shape 199"/>
          <p:cNvSpPr txBox="1"/>
          <p:nvPr>
            <p:ph idx="1" type="body"/>
          </p:nvPr>
        </p:nvSpPr>
        <p:spPr>
          <a:xfrm>
            <a:off x="311700" y="2139575"/>
            <a:ext cx="8520600" cy="11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200" name="Shape 200"/>
          <p:cNvPicPr preferRelativeResize="0"/>
          <p:nvPr/>
        </p:nvPicPr>
        <p:blipFill rotWithShape="1">
          <a:blip r:embed="rId3">
            <a:alphaModFix/>
          </a:blip>
          <a:srcRect b="0" l="0" r="0" t="29527"/>
          <a:stretch/>
        </p:blipFill>
        <p:spPr>
          <a:xfrm>
            <a:off x="311700" y="276000"/>
            <a:ext cx="3565300" cy="42386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1" name="Shape 20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30750" y="276000"/>
            <a:ext cx="4810324" cy="2701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Shape 206"/>
          <p:cNvSpPr txBox="1"/>
          <p:nvPr>
            <p:ph type="title"/>
          </p:nvPr>
        </p:nvSpPr>
        <p:spPr>
          <a:xfrm>
            <a:off x="2220550" y="202700"/>
            <a:ext cx="54429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3600"/>
              <a:t>Kiborgizmo ateitis? </a:t>
            </a:r>
          </a:p>
        </p:txBody>
      </p:sp>
      <p:pic>
        <p:nvPicPr>
          <p:cNvPr id="207" name="Shape 20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96225" y="1065349"/>
            <a:ext cx="5495550" cy="30866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2" name="Shape 212"/>
          <p:cNvCxnSpPr/>
          <p:nvPr/>
        </p:nvCxnSpPr>
        <p:spPr>
          <a:xfrm>
            <a:off x="2799050" y="1410925"/>
            <a:ext cx="2274300" cy="225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lg" w="lg" type="none"/>
            <a:tailEnd len="lg" w="lg" type="triangle"/>
          </a:ln>
        </p:spPr>
      </p:cxnSp>
      <p:cxnSp>
        <p:nvCxnSpPr>
          <p:cNvPr id="213" name="Shape 213"/>
          <p:cNvCxnSpPr/>
          <p:nvPr/>
        </p:nvCxnSpPr>
        <p:spPr>
          <a:xfrm>
            <a:off x="2768850" y="2678938"/>
            <a:ext cx="2274300" cy="22500"/>
          </a:xfrm>
          <a:prstGeom prst="straightConnector1">
            <a:avLst/>
          </a:prstGeom>
          <a:noFill/>
          <a:ln cap="flat" cmpd="sng" w="76200">
            <a:solidFill>
              <a:schemeClr val="accent3"/>
            </a:solidFill>
            <a:prstDash val="solid"/>
            <a:round/>
            <a:headEnd len="lg" w="lg" type="none"/>
            <a:tailEnd len="lg" w="lg" type="triangle"/>
          </a:ln>
        </p:spPr>
      </p:cxnSp>
      <p:sp>
        <p:nvSpPr>
          <p:cNvPr id="214" name="Shape 214"/>
          <p:cNvSpPr txBox="1"/>
          <p:nvPr>
            <p:ph idx="1" type="body"/>
          </p:nvPr>
        </p:nvSpPr>
        <p:spPr>
          <a:xfrm>
            <a:off x="505375" y="731675"/>
            <a:ext cx="8059200" cy="2127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4800"/>
              <a:t>forma 		 				 tembras</a:t>
            </a:r>
          </a:p>
          <a:p>
            <a:pPr lvl="0" rtl="0">
              <a:spcBef>
                <a:spcPts val="0"/>
              </a:spcBef>
              <a:buNone/>
            </a:pPr>
            <a:br>
              <a:rPr lang="ru" sz="4800"/>
            </a:br>
            <a:r>
              <a:rPr lang="ru" sz="4800"/>
              <a:t>spalva 		 				 aukštumas</a:t>
            </a:r>
          </a:p>
        </p:txBody>
      </p:sp>
    </p:spTree>
  </p:cSld>
  <p:clrMapOvr>
    <a:masterClrMapping/>
  </p:clrMapOvr>
  <p:transition spd="slow">
    <p:fade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/>
          <p:nvPr>
            <p:ph type="title"/>
          </p:nvPr>
        </p:nvSpPr>
        <p:spPr>
          <a:xfrm>
            <a:off x="616500" y="2576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ru" sz="3600"/>
              <a:t>Achromatopsija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sz="2000"/>
          </a:p>
        </p:txBody>
      </p:sp>
      <p:sp>
        <p:nvSpPr>
          <p:cNvPr id="92" name="Shape 92"/>
          <p:cNvSpPr txBox="1"/>
          <p:nvPr>
            <p:ph idx="1" type="body"/>
          </p:nvPr>
        </p:nvSpPr>
        <p:spPr>
          <a:xfrm>
            <a:off x="311700" y="2139575"/>
            <a:ext cx="8520600" cy="1101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93" name="Shape 9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58449" y="1140550"/>
            <a:ext cx="7313650" cy="2636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Shape 219"/>
          <p:cNvSpPr txBox="1"/>
          <p:nvPr>
            <p:ph type="title"/>
          </p:nvPr>
        </p:nvSpPr>
        <p:spPr>
          <a:xfrm>
            <a:off x="616500" y="1741250"/>
            <a:ext cx="8520600" cy="12180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 sz="6000"/>
              <a:t>Gal nori tapti kiborgu?</a:t>
            </a:r>
          </a:p>
        </p:txBody>
      </p:sp>
    </p:spTree>
  </p:cSld>
  <p:clrMapOvr>
    <a:masterClrMapping/>
  </p:clrMapOvr>
  <p:transition spd="slow">
    <p:fade/>
  </p:transition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 txBox="1"/>
          <p:nvPr>
            <p:ph idx="1" type="body"/>
          </p:nvPr>
        </p:nvSpPr>
        <p:spPr>
          <a:xfrm>
            <a:off x="4835650" y="1689800"/>
            <a:ext cx="3824100" cy="1277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Neil Harbisson: </a:t>
            </a:r>
            <a:br>
              <a:rPr lang="ru" sz="3600">
                <a:solidFill>
                  <a:srgbClr val="1C4587"/>
                </a:solidFill>
              </a:rPr>
            </a:br>
            <a:r>
              <a:rPr baseline="-25000" lang="ru" sz="36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“</a:t>
            </a:r>
            <a:r>
              <a:rPr i="1" lang="ru" sz="3600">
                <a:solidFill>
                  <a:srgbClr val="1C4587"/>
                </a:solidFill>
                <a:latin typeface="Georgia"/>
                <a:ea typeface="Georgia"/>
                <a:cs typeface="Georgia"/>
                <a:sym typeface="Georgia"/>
              </a:rPr>
              <a:t>I am technology”</a:t>
            </a:r>
            <a:r>
              <a:rPr i="1" lang="ru" sz="3600">
                <a:solidFill>
                  <a:schemeClr val="dk1"/>
                </a:solidFill>
              </a:rPr>
              <a:t>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 i="1" sz="2400">
              <a:latin typeface="Courier New"/>
              <a:ea typeface="Courier New"/>
              <a:cs typeface="Courier New"/>
              <a:sym typeface="Courier New"/>
            </a:endParaRPr>
          </a:p>
        </p:txBody>
      </p:sp>
      <p:pic>
        <p:nvPicPr>
          <p:cNvPr id="99" name="Shape 9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6175" y="336075"/>
            <a:ext cx="3679899" cy="40908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/>
          <p:nvPr>
            <p:ph type="title"/>
          </p:nvPr>
        </p:nvSpPr>
        <p:spPr>
          <a:xfrm>
            <a:off x="370500" y="257575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3600">
                <a:latin typeface="Arial"/>
                <a:ea typeface="Arial"/>
                <a:cs typeface="Arial"/>
                <a:sym typeface="Arial"/>
              </a:rPr>
              <a:t>Kaip kiborgai klauso spalvų?</a:t>
            </a:r>
          </a:p>
        </p:txBody>
      </p:sp>
      <p:pic>
        <p:nvPicPr>
          <p:cNvPr id="105" name="Shape 10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00525" y="1151075"/>
            <a:ext cx="2483199" cy="3513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 txBox="1"/>
          <p:nvPr>
            <p:ph idx="1" type="body"/>
          </p:nvPr>
        </p:nvSpPr>
        <p:spPr>
          <a:xfrm>
            <a:off x="2003470" y="3748220"/>
            <a:ext cx="4254300" cy="4839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Socks Sonata Nr.1</a:t>
            </a:r>
          </a:p>
        </p:txBody>
      </p:sp>
      <p:pic>
        <p:nvPicPr>
          <p:cNvPr id="111" name="Shape 11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93424" y="472450"/>
            <a:ext cx="5652425" cy="31741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6" name="Shape 116"/>
          <p:cNvPicPr preferRelativeResize="0"/>
          <p:nvPr/>
        </p:nvPicPr>
        <p:blipFill rotWithShape="1">
          <a:blip r:embed="rId3">
            <a:alphaModFix/>
          </a:blip>
          <a:srcRect b="0" l="0" r="0" t="10674"/>
          <a:stretch/>
        </p:blipFill>
        <p:spPr>
          <a:xfrm>
            <a:off x="5517125" y="1776250"/>
            <a:ext cx="3190875" cy="1284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Shape 117"/>
          <p:cNvPicPr preferRelativeResize="0"/>
          <p:nvPr/>
        </p:nvPicPr>
        <p:blipFill rotWithShape="1">
          <a:blip r:embed="rId4">
            <a:alphaModFix/>
          </a:blip>
          <a:srcRect b="4741" l="-14720" r="14719" t="5620"/>
          <a:stretch/>
        </p:blipFill>
        <p:spPr>
          <a:xfrm>
            <a:off x="-120599" y="1194324"/>
            <a:ext cx="5276799" cy="2995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Shape 118"/>
          <p:cNvSpPr txBox="1"/>
          <p:nvPr>
            <p:ph idx="1" type="body"/>
          </p:nvPr>
        </p:nvSpPr>
        <p:spPr>
          <a:xfrm>
            <a:off x="2073125" y="292852"/>
            <a:ext cx="5333700" cy="4161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5"/>
              </a:rPr>
              <a:t>Kaip skamba vaivorykštė?</a:t>
            </a: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lvl="0" rtl="0">
              <a:spcBef>
                <a:spcPts val="0"/>
              </a:spcBef>
              <a:buNone/>
            </a:pPr>
            <a:r>
              <a:t/>
            </a:r>
            <a:endParaRPr sz="3000">
              <a:solidFill>
                <a:schemeClr val="dk1"/>
              </a:solidFill>
            </a:endParaRPr>
          </a:p>
        </p:txBody>
      </p:sp>
    </p:spTree>
  </p:cSld>
  <p:clrMapOvr>
    <a:masterClrMapping/>
  </p:clrMapOvr>
  <p:transition spd="slow">
    <p:fade/>
  </p:transition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>
            <p:ph type="title"/>
          </p:nvPr>
        </p:nvSpPr>
        <p:spPr>
          <a:xfrm>
            <a:off x="3215500" y="105200"/>
            <a:ext cx="4778700" cy="2049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 algn="ctr">
              <a:lnSpc>
                <a:spcPct val="100000"/>
              </a:lnSpc>
              <a:spcBef>
                <a:spcPts val="0"/>
              </a:spcBef>
              <a:buNone/>
            </a:pPr>
            <a:r>
              <a:rPr lang="ru" sz="3600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Maloniai skamba </a:t>
            </a:r>
            <a:br>
              <a:rPr lang="ru" sz="3600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3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=</a:t>
            </a:r>
            <a:br>
              <a:rPr lang="ru" sz="3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ru" sz="3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ru" sz="3600">
                <a:solidFill>
                  <a:srgbClr val="1C4587"/>
                </a:solidFill>
                <a:latin typeface="Arial"/>
                <a:ea typeface="Arial"/>
                <a:cs typeface="Arial"/>
                <a:sym typeface="Arial"/>
              </a:rPr>
              <a:t>gražiai atrodo </a:t>
            </a:r>
            <a:r>
              <a:rPr lang="ru" sz="3600">
                <a:solidFill>
                  <a:schemeClr val="accent4"/>
                </a:solidFill>
                <a:latin typeface="Arial"/>
                <a:ea typeface="Arial"/>
                <a:cs typeface="Arial"/>
                <a:sym typeface="Arial"/>
              </a:rPr>
              <a:t>?</a:t>
            </a:r>
          </a:p>
        </p:txBody>
      </p:sp>
      <p:sp>
        <p:nvSpPr>
          <p:cNvPr id="124" name="Shape 124"/>
          <p:cNvSpPr txBox="1"/>
          <p:nvPr>
            <p:ph idx="1" type="body"/>
          </p:nvPr>
        </p:nvSpPr>
        <p:spPr>
          <a:xfrm>
            <a:off x="2779900" y="2006850"/>
            <a:ext cx="6052500" cy="1772700"/>
          </a:xfrm>
          <a:prstGeom prst="rect">
            <a:avLst/>
          </a:prstGeom>
          <a:solidFill>
            <a:srgbClr val="A5C9FF">
              <a:alpha val="53460"/>
            </a:srgbClr>
          </a:solidFill>
        </p:spPr>
        <p:txBody>
          <a:bodyPr anchorCtr="0" anchor="t" bIns="91425" lIns="91425" rIns="91425" tIns="91425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ru"/>
              <a:t>Neil: “I changed my way of dressing:  before i used to dress up when it looks good, now i dress up when it sounds good”. </a:t>
            </a:r>
          </a:p>
          <a:p>
            <a:pPr lvl="0">
              <a:spcBef>
                <a:spcPts val="0"/>
              </a:spcBef>
              <a:buNone/>
            </a:pPr>
            <a:r>
              <a:t/>
            </a:r>
            <a:endParaRPr/>
          </a:p>
        </p:txBody>
      </p:sp>
      <p:pic>
        <p:nvPicPr>
          <p:cNvPr id="125" name="Shape 125"/>
          <p:cNvPicPr preferRelativeResize="0"/>
          <p:nvPr/>
        </p:nvPicPr>
        <p:blipFill rotWithShape="1">
          <a:blip r:embed="rId3">
            <a:alphaModFix/>
          </a:blip>
          <a:srcRect b="0" l="0" r="0" t="6103"/>
          <a:stretch/>
        </p:blipFill>
        <p:spPr>
          <a:xfrm>
            <a:off x="188225" y="207875"/>
            <a:ext cx="2373699" cy="45315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/>
          <p:nvPr>
            <p:ph type="title"/>
          </p:nvPr>
        </p:nvSpPr>
        <p:spPr>
          <a:xfrm>
            <a:off x="3719475" y="105950"/>
            <a:ext cx="39885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Koks akordas?</a:t>
            </a:r>
          </a:p>
        </p:txBody>
      </p:sp>
      <p:sp>
        <p:nvSpPr>
          <p:cNvPr id="131" name="Shape 131"/>
          <p:cNvSpPr txBox="1"/>
          <p:nvPr>
            <p:ph idx="1" type="body"/>
          </p:nvPr>
        </p:nvSpPr>
        <p:spPr>
          <a:xfrm>
            <a:off x="6654300" y="1607000"/>
            <a:ext cx="2178000" cy="16335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 sz="4800">
                <a:solidFill>
                  <a:schemeClr val="accent4"/>
                </a:solidFill>
              </a:rPr>
              <a:t>C maj</a:t>
            </a:r>
          </a:p>
        </p:txBody>
      </p:sp>
      <p:pic>
        <p:nvPicPr>
          <p:cNvPr id="132" name="Shape 1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7200" y="231412"/>
            <a:ext cx="2979550" cy="44543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Shape 1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78925" y="933400"/>
            <a:ext cx="2483199" cy="3513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Shape 138"/>
          <p:cNvSpPr txBox="1"/>
          <p:nvPr>
            <p:ph type="title"/>
          </p:nvPr>
        </p:nvSpPr>
        <p:spPr>
          <a:xfrm>
            <a:off x="387900" y="257600"/>
            <a:ext cx="8520600" cy="6078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City color</a:t>
            </a:r>
          </a:p>
        </p:txBody>
      </p:sp>
      <p:sp>
        <p:nvSpPr>
          <p:cNvPr id="139" name="Shape 139"/>
          <p:cNvSpPr txBox="1"/>
          <p:nvPr>
            <p:ph idx="1" type="body"/>
          </p:nvPr>
        </p:nvSpPr>
        <p:spPr>
          <a:xfrm>
            <a:off x="4134425" y="1266775"/>
            <a:ext cx="4806000" cy="1104600"/>
          </a:xfrm>
          <a:prstGeom prst="rect">
            <a:avLst/>
          </a:prstGeom>
        </p:spPr>
        <p:txBody>
          <a:bodyPr anchorCtr="0" anchor="t" bIns="91425" lIns="91425" rIns="91425" tIns="91425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ru"/>
              <a:t>Neil: “I’ve only done cities because when I grew up people told me that their city was gray. Every time I asked “What colour is London?” or “What colour is Paris?”</a:t>
            </a:r>
          </a:p>
        </p:txBody>
      </p:sp>
      <p:pic>
        <p:nvPicPr>
          <p:cNvPr id="140" name="Shape 1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5474" y="970749"/>
            <a:ext cx="3163024" cy="3340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ransition spd="slow">
    <p:fade/>
  </p:transition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